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765" r:id="rId2"/>
    <p:sldId id="776" r:id="rId3"/>
    <p:sldId id="779" r:id="rId4"/>
    <p:sldId id="778" r:id="rId5"/>
    <p:sldId id="777" r:id="rId6"/>
    <p:sldId id="773" r:id="rId7"/>
    <p:sldId id="767" r:id="rId8"/>
    <p:sldId id="768" r:id="rId9"/>
    <p:sldId id="769" r:id="rId10"/>
    <p:sldId id="781" r:id="rId11"/>
    <p:sldId id="782" r:id="rId12"/>
    <p:sldId id="780" r:id="rId13"/>
    <p:sldId id="783" r:id="rId14"/>
    <p:sldId id="802" r:id="rId15"/>
    <p:sldId id="803" r:id="rId16"/>
    <p:sldId id="804" r:id="rId17"/>
    <p:sldId id="784" r:id="rId18"/>
    <p:sldId id="785" r:id="rId19"/>
    <p:sldId id="786" r:id="rId20"/>
    <p:sldId id="787" r:id="rId21"/>
    <p:sldId id="788" r:id="rId22"/>
    <p:sldId id="789" r:id="rId23"/>
    <p:sldId id="790" r:id="rId24"/>
    <p:sldId id="791" r:id="rId25"/>
    <p:sldId id="792" r:id="rId26"/>
    <p:sldId id="793" r:id="rId27"/>
    <p:sldId id="794" r:id="rId28"/>
    <p:sldId id="795" r:id="rId29"/>
    <p:sldId id="796" r:id="rId30"/>
    <p:sldId id="797" r:id="rId31"/>
    <p:sldId id="798" r:id="rId32"/>
    <p:sldId id="799" r:id="rId33"/>
    <p:sldId id="800" r:id="rId34"/>
    <p:sldId id="801" r:id="rId35"/>
    <p:sldId id="361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Ксения Чебакова" initials="" lastIdx="6" clrIdx="0"/>
  <p:cmAuthor id="1" name="NS" initials="NS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FA9"/>
    <a:srgbClr val="CC0000"/>
    <a:srgbClr val="5A2BFF"/>
    <a:srgbClr val="4F78F1"/>
    <a:srgbClr val="EED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31" autoAdjust="0"/>
  </p:normalViewPr>
  <p:slideViewPr>
    <p:cSldViewPr snapToObjects="1">
      <p:cViewPr varScale="1">
        <p:scale>
          <a:sx n="119" d="100"/>
          <a:sy n="119" d="100"/>
        </p:scale>
        <p:origin x="13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0B89D-6618-47DE-94DF-E12A3FDA08CA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4973E-6F17-4822-8A32-8BE9D44A94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696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154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6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4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586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49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00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529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285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56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276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158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076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94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350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1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070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383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6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43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9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40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4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04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44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7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39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36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47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41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6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98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16E36-C00C-4A3C-BEE6-6136130CE138}" type="datetimeFigureOut">
              <a:rPr lang="ru-RU" smtClean="0"/>
              <a:pPr/>
              <a:t>22.07.2019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api.qunitjs.com/category/asser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LDAP" TargetMode="External"/><Relationship Id="rId13" Type="http://schemas.openxmlformats.org/officeDocument/2006/relationships/hyperlink" Target="https://ru.wikipedia.org/wiki/HTTP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u.wikipedia.org/wiki/FTP" TargetMode="External"/><Relationship Id="rId12" Type="http://schemas.openxmlformats.org/officeDocument/2006/relationships/hyperlink" Target="https://ru.wikipedia.org/wiki/IMAP" TargetMode="External"/><Relationship Id="rId17" Type="http://schemas.openxmlformats.org/officeDocument/2006/relationships/hyperlink" Target="https://ru.wikipedia.org/wiki/%D0%92%D0%B8%D0%B7%D1%83%D0%B0%D0%BB%D0%B8%D0%B7%D0%B0%D1%82%D0%BE%D1%80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ru.wikipedia.org/wiki/%D0%A4%D0%B0%D0%B9%D0%BB_%D1%80%D0%B5%D0%B3%D0%B8%D1%81%D1%82%D1%80%D0%B0%D1%86%D0%B8%D0%B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JDBC" TargetMode="External"/><Relationship Id="rId11" Type="http://schemas.openxmlformats.org/officeDocument/2006/relationships/hyperlink" Target="https://ru.wikipedia.org/wiki/POP3" TargetMode="External"/><Relationship Id="rId5" Type="http://schemas.openxmlformats.org/officeDocument/2006/relationships/hyperlink" Target="https://ru.wikipedia.org/wiki/Apache_Software_Foundation" TargetMode="External"/><Relationship Id="rId15" Type="http://schemas.openxmlformats.org/officeDocument/2006/relationships/hyperlink" Target="https://ru.wikipedia.org/wiki/%D0%9F%D0%BB%D0%B0%D0%B3%D0%B8%D0%BD" TargetMode="External"/><Relationship Id="rId10" Type="http://schemas.openxmlformats.org/officeDocument/2006/relationships/hyperlink" Target="https://ru.wikipedia.org/wiki/Java_Message_Service" TargetMode="External"/><Relationship Id="rId4" Type="http://schemas.openxmlformats.org/officeDocument/2006/relationships/hyperlink" Target="https://ru.wikipedia.org/wiki/%D0%9D%D0%B0%D0%B3%D1%80%D1%83%D0%B7%D0%BE%D1%87%D0%BD%D0%BE%D0%B5_%D1%82%D0%B5%D1%81%D1%82%D0%B8%D1%80%D0%BE%D0%B2%D0%B0%D0%BD%D0%B8%D0%B5" TargetMode="External"/><Relationship Id="rId9" Type="http://schemas.openxmlformats.org/officeDocument/2006/relationships/hyperlink" Target="https://ru.wikipedia.org/wiki/SOAP" TargetMode="External"/><Relationship Id="rId14" Type="http://schemas.openxmlformats.org/officeDocument/2006/relationships/hyperlink" Target="https://ru.wikipedia.org/wiki/TC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hp.su/functions/?preg-match-al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Определение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44016" y="1340768"/>
            <a:ext cx="867645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b="1" i="1" dirty="0" smtClean="0"/>
              <a:t>Тестирование программного обеспечения</a:t>
            </a:r>
            <a:r>
              <a:rPr lang="ru-RU" dirty="0" smtClean="0"/>
              <a:t> (</a:t>
            </a:r>
            <a:r>
              <a:rPr lang="ru-RU" dirty="0" err="1" smtClean="0"/>
              <a:t>Software</a:t>
            </a:r>
            <a:r>
              <a:rPr lang="ru-RU" dirty="0" smtClean="0"/>
              <a:t> </a:t>
            </a:r>
            <a:r>
              <a:rPr lang="ru-RU" dirty="0" err="1" smtClean="0"/>
              <a:t>Testing</a:t>
            </a:r>
            <a:r>
              <a:rPr lang="ru-RU" dirty="0" smtClean="0"/>
              <a:t>) – это проверка соответствия между реальным и ожидаемым поведением программы, осуществляемая на конечном наборе тестов, выбранном определенным образом.  </a:t>
            </a:r>
            <a:endParaRPr lang="ru-RU" dirty="0"/>
          </a:p>
        </p:txBody>
      </p:sp>
      <p:pic>
        <p:nvPicPr>
          <p:cNvPr id="24578" name="Picture 2" descr="http://www.softwaretestingpune.in/wp-content/uploads/2016/09/Effective-Software-Testing-Tips-Testers-on-the-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996952"/>
            <a:ext cx="72390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Модульное тестирование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 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PHP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959932" y="1408708"/>
            <a:ext cx="4968044" cy="33733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 smtClean="0"/>
              <a:t>Модульное тестирование</a:t>
            </a:r>
            <a:r>
              <a:rPr lang="ru-RU" dirty="0" smtClean="0"/>
              <a:t> — это, собственно проверка, что данный модуль работает именно так как ожидается. Написав один раз тесты, всякий раз когда вы внесете изменения в код, вам останется только запустить тесты, для проверки, что всё правильно. Таким образом вы всегда будете уверены, что своими изменениями вы не сломаете систему.</a:t>
            </a:r>
            <a:endParaRPr lang="ru-RU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 l="39571" t="47988" r="37395" b="26911"/>
          <a:stretch>
            <a:fillRect/>
          </a:stretch>
        </p:blipFill>
        <p:spPr bwMode="auto">
          <a:xfrm>
            <a:off x="107503" y="1408708"/>
            <a:ext cx="3754981" cy="337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144016" y="5042118"/>
            <a:ext cx="867645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/>
            <a:r>
              <a:rPr lang="en-US" sz="1600" b="1" dirty="0" smtClean="0">
                <a:solidFill>
                  <a:srgbClr val="FF0000"/>
                </a:solidFill>
              </a:rPr>
              <a:t>P</a:t>
            </a:r>
            <a:r>
              <a:rPr lang="ru-RU" sz="1600" b="1" dirty="0" err="1" smtClean="0">
                <a:solidFill>
                  <a:srgbClr val="FF0000"/>
                </a:solidFill>
              </a:rPr>
              <a:t>HPUnit</a:t>
            </a:r>
            <a:r>
              <a:rPr lang="ru-RU" sz="1600" b="1" dirty="0" smtClean="0">
                <a:solidFill>
                  <a:srgbClr val="FF0000"/>
                </a:solidFill>
              </a:rPr>
              <a:t> </a:t>
            </a:r>
            <a:r>
              <a:rPr lang="ru-RU" sz="1600" dirty="0" smtClean="0"/>
              <a:t>– это специальный </a:t>
            </a:r>
            <a:r>
              <a:rPr lang="ru-RU" sz="1600" dirty="0" err="1" smtClean="0"/>
              <a:t>фреймворк</a:t>
            </a:r>
            <a:r>
              <a:rPr lang="ru-RU" sz="1600" dirty="0" smtClean="0"/>
              <a:t>, предназначенный для модульного тестирования </a:t>
            </a:r>
            <a:r>
              <a:rPr lang="ru-RU" sz="1600" dirty="0" err="1" smtClean="0"/>
              <a:t>скриптов</a:t>
            </a:r>
            <a:r>
              <a:rPr lang="ru-RU" sz="1600" dirty="0" smtClean="0"/>
              <a:t> языка PHP. Преимущества </a:t>
            </a:r>
            <a:r>
              <a:rPr lang="ru-RU" sz="1600" dirty="0" err="1" smtClean="0"/>
              <a:t>PHPUnit</a:t>
            </a:r>
            <a:r>
              <a:rPr lang="ru-RU" sz="1600" dirty="0" smtClean="0"/>
              <a:t>:</a:t>
            </a:r>
          </a:p>
          <a:p>
            <a:pPr algn="just" fontAlgn="base"/>
            <a:r>
              <a:rPr lang="ru-RU" sz="1600" dirty="0" smtClean="0"/>
              <a:t>Инструменты для создания модульных тестов и организации их в иерархические наборы.</a:t>
            </a:r>
          </a:p>
          <a:p>
            <a:pPr algn="just" fontAlgn="base"/>
            <a:r>
              <a:rPr lang="ru-RU" sz="1600" dirty="0" smtClean="0"/>
              <a:t>Провайдеры данных – генераторы наборов данных, для тестирования элементов </a:t>
            </a:r>
            <a:r>
              <a:rPr lang="ru-RU" sz="1600" dirty="0" err="1" smtClean="0"/>
              <a:t>скрипта</a:t>
            </a:r>
            <a:r>
              <a:rPr lang="ru-RU" sz="1600" dirty="0" smtClean="0"/>
              <a:t>, используя различные входные параметры.</a:t>
            </a:r>
          </a:p>
          <a:p>
            <a:pPr algn="just" fontAlgn="base"/>
            <a:r>
              <a:rPr lang="ru-RU" sz="1600" dirty="0" smtClean="0"/>
              <a:t>Поддержка тестирования кода, работающего с базой данных.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Модульное тестирование в 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JS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51520" y="1124744"/>
            <a:ext cx="8568952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</a:t>
            </a:r>
            <a:r>
              <a:rPr lang="en-US" dirty="0" smtClean="0"/>
              <a:t>UNIT </a:t>
            </a:r>
            <a:r>
              <a:rPr lang="ru-RU" dirty="0" smtClean="0"/>
              <a:t>тестирования в </a:t>
            </a:r>
            <a:r>
              <a:rPr lang="en-US" dirty="0" smtClean="0"/>
              <a:t>JS </a:t>
            </a:r>
            <a:r>
              <a:rPr lang="ru-RU" dirty="0" smtClean="0"/>
              <a:t>можно использовать </a:t>
            </a: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en-US" dirty="0" err="1" smtClean="0"/>
              <a:t>QUnit</a:t>
            </a:r>
            <a:r>
              <a:rPr lang="en-US" dirty="0" smtClean="0"/>
              <a:t>. </a:t>
            </a:r>
            <a:r>
              <a:rPr lang="ru-RU" dirty="0" smtClean="0"/>
              <a:t>Для проверки утверждений в </a:t>
            </a:r>
            <a:r>
              <a:rPr lang="ru-RU" dirty="0" err="1" smtClean="0"/>
              <a:t>юнит-тестах</a:t>
            </a:r>
            <a:r>
              <a:rPr lang="ru-RU" dirty="0" smtClean="0"/>
              <a:t> </a:t>
            </a:r>
            <a:r>
              <a:rPr lang="ru-RU" dirty="0" err="1" smtClean="0"/>
              <a:t>QUnit</a:t>
            </a:r>
            <a:r>
              <a:rPr lang="ru-RU" dirty="0" smtClean="0"/>
              <a:t> предоставляет </a:t>
            </a:r>
            <a:r>
              <a:rPr lang="ru-RU" dirty="0" smtClean="0">
                <a:hlinkClick r:id="rId4"/>
              </a:rPr>
              <a:t>несколько функций</a:t>
            </a:r>
            <a:r>
              <a:rPr lang="ru-RU" dirty="0" smtClean="0"/>
              <a:t>. Для создания </a:t>
            </a:r>
            <a:r>
              <a:rPr lang="ru-RU" dirty="0" err="1" smtClean="0"/>
              <a:t>юнит-теста</a:t>
            </a:r>
            <a:r>
              <a:rPr lang="ru-RU" dirty="0" smtClean="0"/>
              <a:t> </a:t>
            </a:r>
            <a:r>
              <a:rPr lang="ru-RU" dirty="0" err="1" smtClean="0"/>
              <a:t>QUnit</a:t>
            </a:r>
            <a:r>
              <a:rPr lang="ru-RU" dirty="0" smtClean="0"/>
              <a:t> предоставляет функцию </a:t>
            </a:r>
            <a:r>
              <a:rPr lang="ru-RU" dirty="0" err="1" smtClean="0"/>
              <a:t>test</a:t>
            </a:r>
            <a:r>
              <a:rPr lang="ru-RU" dirty="0" smtClean="0"/>
              <a:t>(), первым аргументом которой является строка с названием теста, вторым — функция, содержащая код теста. В этом примере проверяется, что вызов метода из тестируемого API вернет объект ожидаемой структуры.</a:t>
            </a:r>
            <a:endParaRPr lang="ru-RU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 cstate="print"/>
          <a:srcRect l="10040" t="60538" r="34442" b="15837"/>
          <a:stretch>
            <a:fillRect/>
          </a:stretch>
        </p:blipFill>
        <p:spPr bwMode="auto">
          <a:xfrm>
            <a:off x="611560" y="3212976"/>
            <a:ext cx="8037893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Инструментарий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Selenium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1124744"/>
            <a:ext cx="4104456" cy="420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i="1" dirty="0" err="1" smtClean="0"/>
              <a:t>Selenium</a:t>
            </a:r>
            <a:r>
              <a:rPr lang="ru-RU" i="1" dirty="0" smtClean="0"/>
              <a:t> -- это инструмент для автоматизированного управления браузерами.</a:t>
            </a:r>
            <a:r>
              <a:rPr lang="ru-RU" dirty="0" smtClean="0"/>
              <a:t> Наиболее популярной областью применения </a:t>
            </a:r>
            <a:r>
              <a:rPr lang="ru-RU" dirty="0" err="1" smtClean="0"/>
              <a:t>Selenium</a:t>
            </a:r>
            <a:r>
              <a:rPr lang="ru-RU" dirty="0" smtClean="0"/>
              <a:t> является автоматизация тестирования </a:t>
            </a:r>
            <a:r>
              <a:rPr lang="ru-RU" dirty="0" err="1" smtClean="0"/>
              <a:t>веб-приложений</a:t>
            </a:r>
            <a:r>
              <a:rPr lang="ru-RU" dirty="0" smtClean="0"/>
              <a:t>. Однако при помощи </a:t>
            </a:r>
            <a:r>
              <a:rPr lang="ru-RU" dirty="0" err="1" smtClean="0"/>
              <a:t>Selenium</a:t>
            </a:r>
            <a:r>
              <a:rPr lang="ru-RU" dirty="0" smtClean="0"/>
              <a:t> можно (и даже нужно!) автоматизировать любые другие рутинные действия, выполняемые через браузер.</a:t>
            </a:r>
            <a:endParaRPr lang="ru-RU" dirty="0"/>
          </a:p>
        </p:txBody>
      </p:sp>
      <p:pic>
        <p:nvPicPr>
          <p:cNvPr id="63494" name="Picture 6" descr="https://upload.wikimedia.org/wikipedia/commons/6/6b/Selenium_ID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1124744"/>
            <a:ext cx="4610100" cy="453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773FA9"/>
                </a:solidFill>
                <a:ea typeface="Verdana" pitchFamily="34" charset="0"/>
                <a:cs typeface="Verdana" pitchFamily="34" charset="0"/>
              </a:rPr>
              <a:t>Инструментарий</a:t>
            </a:r>
            <a:r>
              <a:rPr lang="en-US" sz="2800" b="1" dirty="0" smtClean="0">
                <a:solidFill>
                  <a:srgbClr val="773FA9"/>
                </a:solidFill>
                <a:ea typeface="Verdana" pitchFamily="34" charset="0"/>
                <a:cs typeface="Verdana" pitchFamily="34" charset="0"/>
              </a:rPr>
              <a:t>: </a:t>
            </a:r>
            <a:r>
              <a:rPr lang="en-US" sz="2800" b="1" dirty="0" smtClean="0">
                <a:solidFill>
                  <a:srgbClr val="773FA9"/>
                </a:solidFill>
              </a:rPr>
              <a:t>Apache </a:t>
            </a:r>
            <a:r>
              <a:rPr lang="en-US" sz="2800" b="1" dirty="0" err="1" smtClean="0">
                <a:solidFill>
                  <a:srgbClr val="773FA9"/>
                </a:solidFill>
              </a:rPr>
              <a:t>JMeter</a:t>
            </a:r>
            <a:endParaRPr lang="en-US" sz="2800" b="1" dirty="0" smtClean="0">
              <a:solidFill>
                <a:srgbClr val="773FA9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1124744"/>
            <a:ext cx="8568952" cy="34163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b="1" dirty="0" err="1" smtClean="0"/>
              <a:t>Apache</a:t>
            </a:r>
            <a:r>
              <a:rPr lang="ru-RU" b="1" dirty="0" smtClean="0"/>
              <a:t> </a:t>
            </a:r>
            <a:r>
              <a:rPr lang="ru-RU" b="1" dirty="0" err="1" smtClean="0"/>
              <a:t>JMeter</a:t>
            </a:r>
            <a:r>
              <a:rPr lang="ru-RU" dirty="0" smtClean="0"/>
              <a:t> — инструмент для проведения </a:t>
            </a:r>
            <a:r>
              <a:rPr lang="ru-RU" dirty="0" smtClean="0">
                <a:hlinkClick r:id="rId4" tooltip="Нагрузочное тестирование"/>
              </a:rPr>
              <a:t>нагрузочного тестирования</a:t>
            </a:r>
            <a:r>
              <a:rPr lang="ru-RU" dirty="0" smtClean="0"/>
              <a:t>, разрабатываемый </a:t>
            </a:r>
            <a:r>
              <a:rPr lang="ru-RU" dirty="0" err="1" smtClean="0">
                <a:hlinkClick r:id="rId5" tooltip="Apache Software Foundation"/>
              </a:rPr>
              <a:t>Apache</a:t>
            </a:r>
            <a:r>
              <a:rPr lang="ru-RU" dirty="0" smtClean="0">
                <a:hlinkClick r:id="rId5" tooltip="Apache Software Foundation"/>
              </a:rPr>
              <a:t> </a:t>
            </a:r>
            <a:r>
              <a:rPr lang="ru-RU" dirty="0" err="1" smtClean="0">
                <a:hlinkClick r:id="rId5" tooltip="Apache Software Foundation"/>
              </a:rPr>
              <a:t>Software</a:t>
            </a:r>
            <a:r>
              <a:rPr lang="ru-RU" dirty="0" smtClean="0">
                <a:hlinkClick r:id="rId5" tooltip="Apache Software Foundation"/>
              </a:rPr>
              <a:t> </a:t>
            </a:r>
            <a:r>
              <a:rPr lang="ru-RU" dirty="0" err="1" smtClean="0">
                <a:hlinkClick r:id="rId5" tooltip="Apache Software Foundation"/>
              </a:rPr>
              <a:t>Foundation</a:t>
            </a:r>
            <a:r>
              <a:rPr lang="ru-RU" dirty="0" smtClean="0"/>
              <a:t>. Хотя изначально </a:t>
            </a:r>
            <a:r>
              <a:rPr lang="ru-RU" dirty="0" err="1" smtClean="0"/>
              <a:t>JMeter</a:t>
            </a:r>
            <a:r>
              <a:rPr lang="ru-RU" dirty="0" smtClean="0"/>
              <a:t> разрабатывался как средство тестирования web-приложений, в настоящее время он способен проводить нагрузочные тесты для </a:t>
            </a:r>
            <a:r>
              <a:rPr lang="ru-RU" dirty="0" smtClean="0">
                <a:hlinkClick r:id="rId6" tooltip="JDBC"/>
              </a:rPr>
              <a:t>JDBC</a:t>
            </a:r>
            <a:r>
              <a:rPr lang="ru-RU" dirty="0" smtClean="0"/>
              <a:t>-соединений, </a:t>
            </a:r>
            <a:r>
              <a:rPr lang="ru-RU" dirty="0" smtClean="0">
                <a:hlinkClick r:id="rId7" tooltip="FTP"/>
              </a:rPr>
              <a:t>FTP</a:t>
            </a:r>
            <a:r>
              <a:rPr lang="ru-RU" dirty="0" smtClean="0"/>
              <a:t>, </a:t>
            </a:r>
            <a:r>
              <a:rPr lang="ru-RU" dirty="0" smtClean="0">
                <a:hlinkClick r:id="rId8" tooltip="LDAP"/>
              </a:rPr>
              <a:t>LDAP</a:t>
            </a:r>
            <a:r>
              <a:rPr lang="ru-RU" dirty="0" smtClean="0"/>
              <a:t>, </a:t>
            </a:r>
            <a:r>
              <a:rPr lang="ru-RU" dirty="0" smtClean="0">
                <a:hlinkClick r:id="rId9" tooltip="SOAP"/>
              </a:rPr>
              <a:t>SOAP</a:t>
            </a:r>
            <a:r>
              <a:rPr lang="ru-RU" dirty="0" smtClean="0"/>
              <a:t>, </a:t>
            </a:r>
            <a:r>
              <a:rPr lang="ru-RU" dirty="0" smtClean="0">
                <a:hlinkClick r:id="rId10" tooltip="Java Message Service"/>
              </a:rPr>
              <a:t>JMS</a:t>
            </a:r>
            <a:r>
              <a:rPr lang="ru-RU" dirty="0" smtClean="0"/>
              <a:t>,</a:t>
            </a:r>
            <a:r>
              <a:rPr lang="ru-RU" dirty="0" smtClean="0">
                <a:hlinkClick r:id="rId11" tooltip="POP3"/>
              </a:rPr>
              <a:t>POP3</a:t>
            </a:r>
            <a:r>
              <a:rPr lang="ru-RU" dirty="0" smtClean="0"/>
              <a:t>, </a:t>
            </a:r>
            <a:r>
              <a:rPr lang="ru-RU" dirty="0" smtClean="0">
                <a:hlinkClick r:id="rId12" tooltip="IMAP"/>
              </a:rPr>
              <a:t>IMAP</a:t>
            </a:r>
            <a:r>
              <a:rPr lang="ru-RU" dirty="0" smtClean="0"/>
              <a:t>, </a:t>
            </a:r>
            <a:r>
              <a:rPr lang="ru-RU" dirty="0" smtClean="0">
                <a:hlinkClick r:id="rId13" tooltip="HTTP"/>
              </a:rPr>
              <a:t>HTTP</a:t>
            </a:r>
            <a:r>
              <a:rPr lang="ru-RU" dirty="0" smtClean="0"/>
              <a:t> и </a:t>
            </a:r>
            <a:r>
              <a:rPr lang="ru-RU" dirty="0" smtClean="0">
                <a:hlinkClick r:id="rId14" tooltip="TCP"/>
              </a:rPr>
              <a:t>TCP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Интересна возможность создания большого количества запросов с помощью нескольких компьютеров при управлении этим процессом с одного из них. Архитектура, поддерживающая </a:t>
            </a:r>
            <a:r>
              <a:rPr lang="ru-RU" dirty="0" err="1" smtClean="0">
                <a:hlinkClick r:id="rId15" tooltip="Плагин"/>
              </a:rPr>
              <a:t>плагины</a:t>
            </a:r>
            <a:r>
              <a:rPr lang="ru-RU" dirty="0" smtClean="0"/>
              <a:t> сторонних разработчиков, позволяет дополнять инструмент новыми функциями.</a:t>
            </a:r>
          </a:p>
          <a:p>
            <a:pPr algn="just"/>
            <a:r>
              <a:rPr lang="ru-RU" dirty="0" smtClean="0"/>
              <a:t>В программе реализованы механизмы авторизации виртуальных пользователей, поддерживаются пользовательские сеансы. Организовано </a:t>
            </a:r>
            <a:r>
              <a:rPr lang="ru-RU" dirty="0" err="1" smtClean="0">
                <a:hlinkClick r:id="rId16" tooltip="Файл регистрации"/>
              </a:rPr>
              <a:t>логирование</a:t>
            </a:r>
            <a:r>
              <a:rPr lang="ru-RU" dirty="0" smtClean="0"/>
              <a:t> результатов теста и разнообразная </a:t>
            </a:r>
            <a:r>
              <a:rPr lang="ru-RU" dirty="0" err="1" smtClean="0">
                <a:hlinkClick r:id="rId17" tooltip="Визуализатор"/>
              </a:rPr>
              <a:t>визуализация</a:t>
            </a:r>
            <a:r>
              <a:rPr lang="ru-RU" dirty="0" err="1" smtClean="0"/>
              <a:t>результатов</a:t>
            </a:r>
            <a:r>
              <a:rPr lang="ru-RU" dirty="0" smtClean="0"/>
              <a:t> в виде диаграмм, таблиц и т. Д.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04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Регулярные выражения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2050" t="53200" r="25974" b="11101"/>
          <a:stretch/>
        </p:blipFill>
        <p:spPr>
          <a:xfrm>
            <a:off x="34646" y="1412776"/>
            <a:ext cx="8945935" cy="34563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228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04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Регулярные выражения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739" t="18900" r="28027" b="14601"/>
          <a:stretch/>
        </p:blipFill>
        <p:spPr>
          <a:xfrm>
            <a:off x="323528" y="1084675"/>
            <a:ext cx="8604448" cy="55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04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Регулярные выражения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683568" y="1556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9025" y="1412776"/>
            <a:ext cx="8352927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 Функция </a:t>
            </a:r>
            <a:r>
              <a:rPr lang="ru-RU" b="1" dirty="0" err="1"/>
              <a:t>preg_match</a:t>
            </a:r>
            <a:r>
              <a:rPr lang="ru-RU" b="1" dirty="0"/>
              <a:t>()</a:t>
            </a:r>
            <a:r>
              <a:rPr lang="ru-RU" dirty="0"/>
              <a:t> возвращает количество найденных соответствий. Это может быть 0 (совпадения не найдены) и 1, поскольку </a:t>
            </a:r>
            <a:r>
              <a:rPr lang="ru-RU" b="1" dirty="0" err="1"/>
              <a:t>preg_match</a:t>
            </a:r>
            <a:r>
              <a:rPr lang="ru-RU" b="1" dirty="0"/>
              <a:t>()</a:t>
            </a:r>
            <a:r>
              <a:rPr lang="ru-RU" dirty="0"/>
              <a:t> прекращает свою работу после первого найденного совпадения. Если необходимо найти либо сосчитать все совпадения, следует воспользоваться функцией </a:t>
            </a:r>
            <a:r>
              <a:rPr lang="ru-RU" b="1" dirty="0" err="1">
                <a:hlinkClick r:id="rId4"/>
              </a:rPr>
              <a:t>preg_match_all</a:t>
            </a:r>
            <a:r>
              <a:rPr lang="ru-RU" b="1" dirty="0">
                <a:hlinkClick r:id="rId4"/>
              </a:rPr>
              <a:t>()</a:t>
            </a:r>
            <a:r>
              <a:rPr lang="ru-RU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475656" y="2852936"/>
            <a:ext cx="5688632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/>
              </a:rPr>
              <a:t>$string</a:t>
            </a: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>
                <a:solidFill>
                  <a:srgbClr val="339933"/>
                </a:solidFill>
                <a:latin typeface="Menlo"/>
              </a:rPr>
              <a:t>=</a:t>
            </a: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'abcdefghijklmnopqrstuvwxyz0123456789'</a:t>
            </a:r>
            <a:r>
              <a:rPr lang="en-US" dirty="0">
                <a:solidFill>
                  <a:srgbClr val="339933"/>
                </a:solidFill>
                <a:latin typeface="Menlo"/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>
                <a:solidFill>
                  <a:srgbClr val="666666"/>
                </a:solidFill>
                <a:latin typeface="Menlo"/>
              </a:rPr>
              <a:t>// </a:t>
            </a:r>
            <a:r>
              <a:rPr lang="ru-RU" i="1" dirty="0">
                <a:solidFill>
                  <a:srgbClr val="666666"/>
                </a:solidFill>
                <a:latin typeface="Menlo"/>
              </a:rPr>
              <a:t>тест на начало строки</a:t>
            </a: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B1B100"/>
                </a:solidFill>
                <a:latin typeface="Menlo"/>
              </a:rPr>
              <a:t>if</a:t>
            </a:r>
            <a:r>
              <a:rPr lang="en-US" dirty="0">
                <a:solidFill>
                  <a:srgbClr val="009900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990000"/>
                </a:solidFill>
                <a:latin typeface="Menlo"/>
              </a:rPr>
              <a:t>preg_match</a:t>
            </a:r>
            <a:r>
              <a:rPr lang="en-US" dirty="0">
                <a:solidFill>
                  <a:srgbClr val="009900"/>
                </a:solidFill>
                <a:latin typeface="Menlo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"/^</a:t>
            </a:r>
            <a:r>
              <a:rPr lang="en-US" dirty="0" err="1">
                <a:solidFill>
                  <a:srgbClr val="0000FF"/>
                </a:solidFill>
                <a:latin typeface="Menlo"/>
              </a:rPr>
              <a:t>abc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/"</a:t>
            </a:r>
            <a:r>
              <a:rPr lang="en-US" dirty="0">
                <a:solidFill>
                  <a:srgbClr val="339933"/>
                </a:solidFill>
                <a:latin typeface="Menlo"/>
              </a:rPr>
              <a:t>,</a:t>
            </a: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$string</a:t>
            </a:r>
            <a:r>
              <a:rPr lang="en-US" dirty="0">
                <a:solidFill>
                  <a:srgbClr val="009900"/>
                </a:solidFill>
                <a:latin typeface="Menlo"/>
              </a:rPr>
              <a:t>))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9900"/>
                </a:solidFill>
                <a:latin typeface="Menlo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555555"/>
                </a:solidFill>
                <a:latin typeface="Menlo"/>
              </a:rPr>
              <a:t>    </a:t>
            </a:r>
            <a:r>
              <a:rPr lang="en-US" i="1" dirty="0">
                <a:solidFill>
                  <a:srgbClr val="666666"/>
                </a:solidFill>
                <a:latin typeface="Menlo"/>
              </a:rPr>
              <a:t>// </a:t>
            </a:r>
            <a:r>
              <a:rPr lang="ru-RU" i="1" dirty="0" err="1">
                <a:solidFill>
                  <a:srgbClr val="666666"/>
                </a:solidFill>
                <a:latin typeface="Menlo"/>
              </a:rPr>
              <a:t>окей</a:t>
            </a:r>
            <a:r>
              <a:rPr lang="ru-RU" i="1" dirty="0">
                <a:solidFill>
                  <a:srgbClr val="666666"/>
                </a:solidFill>
                <a:latin typeface="Menlo"/>
              </a:rPr>
              <a:t>, строка начинается с </a:t>
            </a:r>
            <a:r>
              <a:rPr lang="ru-RU" i="1" dirty="0" err="1">
                <a:solidFill>
                  <a:srgbClr val="666666"/>
                </a:solidFill>
                <a:latin typeface="Menlo"/>
              </a:rPr>
              <a:t>абс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555555"/>
                </a:solidFill>
                <a:latin typeface="Menlo"/>
              </a:rPr>
              <a:t>    </a:t>
            </a:r>
            <a:r>
              <a:rPr lang="en-US" dirty="0">
                <a:solidFill>
                  <a:srgbClr val="990000"/>
                </a:solidFill>
                <a:latin typeface="Menlo"/>
              </a:rPr>
              <a:t>echo</a:t>
            </a: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'The string begins with </a:t>
            </a:r>
            <a:r>
              <a:rPr lang="en-US" dirty="0" err="1">
                <a:solidFill>
                  <a:srgbClr val="0000FF"/>
                </a:solidFill>
                <a:latin typeface="Menlo"/>
              </a:rPr>
              <a:t>abc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'</a:t>
            </a:r>
            <a:r>
              <a:rPr lang="en-US" dirty="0">
                <a:solidFill>
                  <a:srgbClr val="339933"/>
                </a:solidFill>
                <a:latin typeface="Menlo"/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9900"/>
                </a:solidFill>
                <a:latin typeface="Menlo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B1B100"/>
                </a:solidFill>
                <a:latin typeface="Menlo"/>
              </a:rPr>
              <a:t>else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9900"/>
                </a:solidFill>
                <a:latin typeface="Menlo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555555"/>
                </a:solidFill>
                <a:latin typeface="Menlo"/>
              </a:rPr>
              <a:t>    </a:t>
            </a:r>
            <a:r>
              <a:rPr lang="en-US" dirty="0">
                <a:solidFill>
                  <a:srgbClr val="990000"/>
                </a:solidFill>
                <a:latin typeface="Menlo"/>
              </a:rPr>
              <a:t>echo</a:t>
            </a:r>
            <a:r>
              <a:rPr lang="en-US" dirty="0">
                <a:solidFill>
                  <a:srgbClr val="555555"/>
                </a:solidFill>
                <a:latin typeface="Menlo"/>
              </a:rPr>
              <a:t> </a:t>
            </a:r>
            <a:r>
              <a:rPr lang="en-US" dirty="0">
                <a:solidFill>
                  <a:srgbClr val="0000FF"/>
                </a:solidFill>
                <a:latin typeface="Menlo"/>
              </a:rPr>
              <a:t>'</a:t>
            </a:r>
            <a:r>
              <a:rPr lang="ru-RU" dirty="0">
                <a:solidFill>
                  <a:srgbClr val="0000FF"/>
                </a:solidFill>
                <a:latin typeface="Menlo"/>
              </a:rPr>
              <a:t>это </a:t>
            </a:r>
            <a:r>
              <a:rPr lang="ru-RU" dirty="0" err="1">
                <a:solidFill>
                  <a:srgbClr val="0000FF"/>
                </a:solidFill>
                <a:latin typeface="Menlo"/>
              </a:rPr>
              <a:t>фэйл</a:t>
            </a:r>
            <a:r>
              <a:rPr lang="ru-RU" dirty="0">
                <a:solidFill>
                  <a:srgbClr val="0000FF"/>
                </a:solidFill>
                <a:latin typeface="Menlo"/>
              </a:rPr>
              <a:t>'</a:t>
            </a:r>
            <a:r>
              <a:rPr lang="ru-RU" dirty="0">
                <a:solidFill>
                  <a:srgbClr val="339933"/>
                </a:solidFill>
                <a:latin typeface="Menlo"/>
              </a:rPr>
              <a:t>;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9900"/>
                </a:solidFill>
                <a:latin typeface="Menlo"/>
              </a:rPr>
              <a:t>}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>
                <a:solidFill>
                  <a:srgbClr val="000000"/>
                </a:solidFill>
                <a:latin typeface="Menlo"/>
              </a:rPr>
              <a:t>?&gt;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5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Установка </a:t>
            </a:r>
            <a:r>
              <a:rPr lang="en-US" sz="2000" b="1" dirty="0" err="1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Laravel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968" t="40600" r="59838" b="31401"/>
          <a:stretch/>
        </p:blipFill>
        <p:spPr>
          <a:xfrm>
            <a:off x="896595" y="1484785"/>
            <a:ext cx="6984776" cy="2880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4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Структура </a:t>
            </a:r>
            <a:r>
              <a:rPr lang="en-US" sz="2000" b="1" dirty="0" err="1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Laravel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4412" t="17500" r="30701" b="44001"/>
          <a:stretch/>
        </p:blipFill>
        <p:spPr>
          <a:xfrm>
            <a:off x="413284" y="1213751"/>
            <a:ext cx="6823012" cy="32918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4412" t="48300" r="37395" b="25800"/>
          <a:stretch/>
        </p:blipFill>
        <p:spPr>
          <a:xfrm>
            <a:off x="413284" y="4587067"/>
            <a:ext cx="5958916" cy="22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Настройка </a:t>
            </a:r>
            <a:r>
              <a:rPr lang="en-US" sz="2000" b="1" dirty="0" err="1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Laravel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7158050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Существует два варианта первоначальной настройки </a:t>
            </a:r>
            <a:r>
              <a:rPr lang="ru-RU" dirty="0" err="1" smtClean="0"/>
              <a:t>фреймворка</a:t>
            </a:r>
            <a:r>
              <a:rPr lang="en-US" dirty="0" smtClean="0"/>
              <a:t>: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Прописать все настройки в</a:t>
            </a:r>
            <a:r>
              <a:rPr lang="en-US" dirty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app.php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database.php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ru-RU" dirty="0" smtClean="0"/>
              <a:t>Создать новый файл среды </a:t>
            </a:r>
            <a:r>
              <a:rPr lang="en-US" dirty="0" smtClean="0"/>
              <a:t>.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ru-RU" dirty="0" smtClean="0"/>
              <a:t>в котором прописать настройки</a:t>
            </a:r>
          </a:p>
          <a:p>
            <a:pPr marL="342900" indent="-342900">
              <a:buAutoNum type="arabicParenR"/>
            </a:pPr>
            <a:endParaRPr lang="ru-RU" dirty="0"/>
          </a:p>
          <a:p>
            <a:r>
              <a:rPr lang="ru-RU" dirty="0" smtClean="0"/>
              <a:t>Изначально, </a:t>
            </a:r>
            <a:r>
              <a:rPr lang="ru-RU" dirty="0" err="1" smtClean="0"/>
              <a:t>фреймворк</a:t>
            </a:r>
            <a:r>
              <a:rPr lang="ru-RU" dirty="0" smtClean="0"/>
              <a:t> берет настройки из </a:t>
            </a:r>
            <a:r>
              <a:rPr lang="en-US" dirty="0" smtClean="0"/>
              <a:t>.</a:t>
            </a:r>
            <a:r>
              <a:rPr lang="en-US" dirty="0" err="1" smtClean="0"/>
              <a:t>env</a:t>
            </a:r>
            <a:r>
              <a:rPr lang="en-US" dirty="0"/>
              <a:t> </a:t>
            </a:r>
            <a:r>
              <a:rPr lang="ru-RU" dirty="0" smtClean="0"/>
              <a:t>и только потом ищет </a:t>
            </a:r>
          </a:p>
          <a:p>
            <a:r>
              <a:rPr lang="ru-RU" dirty="0" smtClean="0"/>
              <a:t>нужную директиву внутри папки </a:t>
            </a:r>
            <a:r>
              <a:rPr lang="en-US" dirty="0" err="1" smtClean="0"/>
              <a:t>config</a:t>
            </a:r>
            <a:endParaRPr lang="ru-RU" dirty="0" smtClean="0"/>
          </a:p>
          <a:p>
            <a:r>
              <a:rPr lang="en-US" dirty="0" smtClean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4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Типы тестирования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1412776"/>
            <a:ext cx="5040560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Юзабилити тестирование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Функциональное тестирование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Регрессионные тесты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Smoke-тестирование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latin typeface="Arial" pitchFamily="34" charset="0"/>
                <a:ea typeface="Arial"/>
                <a:cs typeface="Arial" pitchFamily="34" charset="0"/>
                <a:sym typeface="Arial"/>
              </a:rPr>
              <a:t>Санитарное тестирование</a:t>
            </a:r>
            <a:endParaRPr lang="ru" sz="2400" dirty="0" smtClean="0">
              <a:solidFill>
                <a:schemeClr val="dk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" sz="2400" dirty="0" smtClean="0">
                <a:solidFill>
                  <a:schemeClr val="dk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Front-end тестирование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latin typeface="Arial" pitchFamily="34" charset="0"/>
                <a:ea typeface="Arial"/>
                <a:cs typeface="Arial" pitchFamily="34" charset="0"/>
                <a:sym typeface="Arial"/>
              </a:rPr>
              <a:t>UNIT </a:t>
            </a:r>
            <a:r>
              <a:rPr lang="ru-RU" sz="2400" dirty="0" smtClean="0">
                <a:latin typeface="Arial" pitchFamily="34" charset="0"/>
                <a:ea typeface="Arial"/>
                <a:cs typeface="Arial" pitchFamily="34" charset="0"/>
                <a:sym typeface="Arial"/>
              </a:rPr>
              <a:t>- тестирование</a:t>
            </a:r>
            <a:endParaRPr lang="ru" sz="2400" dirty="0" smtClean="0">
              <a:solidFill>
                <a:schemeClr val="dk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Тестирование безопасности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Настройка рабочей среды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4019" t="43796" r="27944" b="22604"/>
          <a:stretch/>
        </p:blipFill>
        <p:spPr>
          <a:xfrm>
            <a:off x="70992" y="1393837"/>
            <a:ext cx="8784976" cy="34563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214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Консольный помощник 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Artisan</a:t>
            </a: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397675"/>
            <a:ext cx="8856984" cy="4832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solidFill>
                  <a:srgbClr val="565656"/>
                </a:solidFill>
                <a:latin typeface="PT Sans"/>
              </a:rPr>
              <a:t>Artisan</a:t>
            </a:r>
            <a:r>
              <a:rPr lang="ru-RU" sz="2800" dirty="0">
                <a:solidFill>
                  <a:srgbClr val="565656"/>
                </a:solidFill>
                <a:latin typeface="PT Sans"/>
              </a:rPr>
              <a:t> - название интерфейса командной строки, входящей в состав </a:t>
            </a:r>
            <a:r>
              <a:rPr lang="ru-RU" sz="2800" dirty="0" err="1">
                <a:solidFill>
                  <a:srgbClr val="565656"/>
                </a:solidFill>
                <a:latin typeface="PT Sans"/>
              </a:rPr>
              <a:t>Laravel</a:t>
            </a:r>
            <a:r>
              <a:rPr lang="ru-RU" sz="2800" dirty="0">
                <a:solidFill>
                  <a:srgbClr val="565656"/>
                </a:solidFill>
                <a:latin typeface="PT Sans"/>
              </a:rPr>
              <a:t>. Он предоставляет полезные команды для использования во время разработки вашего приложения. Работает на основе мощного компонента </a:t>
            </a:r>
            <a:r>
              <a:rPr lang="ru-RU" sz="2800" dirty="0" err="1">
                <a:solidFill>
                  <a:srgbClr val="565656"/>
                </a:solidFill>
                <a:latin typeface="PT Sans"/>
              </a:rPr>
              <a:t>Symfony</a:t>
            </a:r>
            <a:r>
              <a:rPr lang="ru-RU" sz="2800" dirty="0">
                <a:solidFill>
                  <a:srgbClr val="565656"/>
                </a:solidFill>
                <a:latin typeface="PT Sans"/>
              </a:rPr>
              <a:t> </a:t>
            </a:r>
            <a:r>
              <a:rPr lang="ru-RU" sz="2800" dirty="0" err="1">
                <a:solidFill>
                  <a:srgbClr val="565656"/>
                </a:solidFill>
                <a:latin typeface="PT Sans"/>
              </a:rPr>
              <a:t>Console</a:t>
            </a:r>
            <a:r>
              <a:rPr lang="ru-RU" sz="2800" dirty="0" smtClean="0">
                <a:solidFill>
                  <a:srgbClr val="565656"/>
                </a:solidFill>
                <a:latin typeface="PT Sans"/>
              </a:rPr>
              <a:t>.</a:t>
            </a:r>
            <a:endParaRPr lang="en-US" sz="2800" dirty="0" smtClean="0">
              <a:solidFill>
                <a:srgbClr val="565656"/>
              </a:solidFill>
              <a:latin typeface="PT Sans"/>
            </a:endParaRPr>
          </a:p>
          <a:p>
            <a:pPr algn="just"/>
            <a:r>
              <a:rPr lang="ru-RU" sz="2800" dirty="0"/>
              <a:t>Чтобы вывести все доступные команды </a:t>
            </a:r>
            <a:r>
              <a:rPr lang="ru-RU" sz="2800" dirty="0" err="1"/>
              <a:t>Artisan</a:t>
            </a:r>
            <a:r>
              <a:rPr lang="ru-RU" sz="2800" dirty="0"/>
              <a:t>, используйте команду </a:t>
            </a:r>
            <a:r>
              <a:rPr lang="ru-RU" sz="2800" dirty="0" err="1"/>
              <a:t>list</a:t>
            </a:r>
            <a:endParaRPr lang="ru-RU" sz="2800" dirty="0"/>
          </a:p>
          <a:p>
            <a:pPr algn="just"/>
            <a:r>
              <a:rPr lang="en-US" sz="2800" b="1" dirty="0" err="1"/>
              <a:t>php</a:t>
            </a:r>
            <a:r>
              <a:rPr lang="en-US" sz="2800" b="1" dirty="0"/>
              <a:t> artisan </a:t>
            </a:r>
            <a:r>
              <a:rPr lang="en-US" sz="2800" b="1" dirty="0" smtClean="0"/>
              <a:t>list </a:t>
            </a:r>
            <a:r>
              <a:rPr lang="en-US" sz="2800" dirty="0" smtClean="0"/>
              <a:t>– </a:t>
            </a:r>
            <a:r>
              <a:rPr lang="ru-RU" sz="2800" dirty="0" smtClean="0"/>
              <a:t>список команд</a:t>
            </a:r>
          </a:p>
          <a:p>
            <a:pPr algn="just"/>
            <a:r>
              <a:rPr lang="en-US" sz="2800" b="1" dirty="0" err="1"/>
              <a:t>php</a:t>
            </a:r>
            <a:r>
              <a:rPr lang="en-US" sz="2800" b="1" dirty="0"/>
              <a:t> artisan --version </a:t>
            </a:r>
            <a:r>
              <a:rPr lang="ru-RU" sz="2800" b="1" dirty="0" smtClean="0"/>
              <a:t> </a:t>
            </a:r>
            <a:r>
              <a:rPr lang="ru-RU" sz="2800" dirty="0" smtClean="0"/>
              <a:t>- версия </a:t>
            </a:r>
            <a:r>
              <a:rPr lang="en-US" sz="2800" dirty="0" err="1" smtClean="0"/>
              <a:t>Laravel</a:t>
            </a:r>
            <a:endParaRPr lang="en-US" sz="2800" dirty="0" smtClean="0"/>
          </a:p>
          <a:p>
            <a:pPr algn="just"/>
            <a:r>
              <a:rPr lang="en-US" sz="2800" b="1" dirty="0" err="1"/>
              <a:t>php</a:t>
            </a:r>
            <a:r>
              <a:rPr lang="en-US" sz="2800" b="1" dirty="0"/>
              <a:t> artisan down </a:t>
            </a:r>
            <a:r>
              <a:rPr lang="en-US" sz="2800" dirty="0" smtClean="0"/>
              <a:t>– </a:t>
            </a:r>
            <a:r>
              <a:rPr lang="ru-RU" sz="2800" dirty="0" smtClean="0"/>
              <a:t>выключение приложения </a:t>
            </a:r>
          </a:p>
          <a:p>
            <a:pPr algn="just"/>
            <a:r>
              <a:rPr lang="en-US" sz="2800" b="1" dirty="0" err="1"/>
              <a:t>php</a:t>
            </a:r>
            <a:r>
              <a:rPr lang="en-US" sz="2800" b="1" dirty="0"/>
              <a:t> artisan up </a:t>
            </a:r>
            <a:r>
              <a:rPr lang="ru-RU" sz="2800" b="1" dirty="0" smtClean="0"/>
              <a:t> </a:t>
            </a:r>
            <a:r>
              <a:rPr lang="ru-RU" sz="2800" dirty="0" smtClean="0"/>
              <a:t>- включение приложения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051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Хэлперы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397675"/>
            <a:ext cx="8856984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 smtClean="0">
                <a:solidFill>
                  <a:srgbClr val="565656"/>
                </a:solidFill>
                <a:latin typeface="PT Sans"/>
              </a:rPr>
              <a:t>Хэлперы</a:t>
            </a:r>
            <a:r>
              <a:rPr lang="ru-RU" sz="2800" dirty="0" smtClean="0">
                <a:solidFill>
                  <a:srgbClr val="565656"/>
                </a:solidFill>
                <a:latin typeface="PT Sans"/>
              </a:rPr>
              <a:t> – функции доступные в глобальной области видимости, используемые для удобства разработки</a:t>
            </a:r>
          </a:p>
          <a:p>
            <a:pPr algn="just"/>
            <a:r>
              <a:rPr lang="en-US" sz="2800" dirty="0" smtClean="0">
                <a:solidFill>
                  <a:srgbClr val="565656"/>
                </a:solidFill>
                <a:latin typeface="PT Sans"/>
              </a:rPr>
              <a:t>dump() = </a:t>
            </a:r>
            <a:r>
              <a:rPr lang="en-US" sz="2800" dirty="0" err="1" smtClean="0">
                <a:solidFill>
                  <a:srgbClr val="565656"/>
                </a:solidFill>
                <a:latin typeface="PT Sans"/>
              </a:rPr>
              <a:t>var_dump</a:t>
            </a:r>
            <a:r>
              <a:rPr lang="en-US" sz="2800" dirty="0" smtClean="0">
                <a:solidFill>
                  <a:srgbClr val="565656"/>
                </a:solidFill>
                <a:latin typeface="PT Sans"/>
              </a:rPr>
              <a:t>() + </a:t>
            </a:r>
            <a:r>
              <a:rPr lang="ru-RU" sz="2800" dirty="0" smtClean="0">
                <a:solidFill>
                  <a:srgbClr val="565656"/>
                </a:solidFill>
                <a:latin typeface="PT Sans"/>
              </a:rPr>
              <a:t>стили 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933056"/>
            <a:ext cx="763284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  <a:latin typeface="Menlo"/>
              </a:rPr>
              <a:t>use Illuminate\Support\</a:t>
            </a:r>
            <a:r>
              <a:rPr lang="en-US" sz="2400" dirty="0" err="1">
                <a:solidFill>
                  <a:schemeClr val="tx2"/>
                </a:solidFill>
                <a:latin typeface="Menlo"/>
              </a:rPr>
              <a:t>Arr</a:t>
            </a:r>
            <a:r>
              <a:rPr lang="en-US" sz="2400" dirty="0">
                <a:solidFill>
                  <a:schemeClr val="tx2"/>
                </a:solidFill>
                <a:latin typeface="Menlo"/>
              </a:rPr>
              <a:t>; </a:t>
            </a:r>
            <a:endParaRPr lang="ru-RU" sz="2400" dirty="0" smtClean="0">
              <a:solidFill>
                <a:schemeClr val="tx2"/>
              </a:solidFill>
              <a:latin typeface="Menlo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Menlo"/>
              </a:rPr>
              <a:t>$</a:t>
            </a:r>
            <a:r>
              <a:rPr lang="en-US" sz="2400" dirty="0">
                <a:solidFill>
                  <a:schemeClr val="tx2"/>
                </a:solidFill>
                <a:latin typeface="Menlo"/>
              </a:rPr>
              <a:t>array = ['products' =&gt; ['desk' =&gt; ['price' =&gt; 100]]]; $price = </a:t>
            </a:r>
            <a:r>
              <a:rPr lang="en-US" sz="2400" dirty="0" err="1">
                <a:solidFill>
                  <a:schemeClr val="tx2"/>
                </a:solidFill>
                <a:latin typeface="Menlo"/>
              </a:rPr>
              <a:t>Arr</a:t>
            </a:r>
            <a:r>
              <a:rPr lang="en-US" sz="2400" dirty="0">
                <a:solidFill>
                  <a:schemeClr val="tx2"/>
                </a:solidFill>
                <a:latin typeface="Menlo"/>
              </a:rPr>
              <a:t>::get($array, '</a:t>
            </a:r>
            <a:r>
              <a:rPr lang="en-US" sz="2400" dirty="0" err="1">
                <a:solidFill>
                  <a:schemeClr val="tx2"/>
                </a:solidFill>
                <a:latin typeface="Menlo"/>
              </a:rPr>
              <a:t>products.desk.price</a:t>
            </a:r>
            <a:r>
              <a:rPr lang="en-US" sz="2400" dirty="0">
                <a:solidFill>
                  <a:schemeClr val="tx2"/>
                </a:solidFill>
                <a:latin typeface="Menlo"/>
              </a:rPr>
              <a:t>'); // 100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Маршрутизация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2524" t="35701" r="42514" b="27200"/>
          <a:stretch/>
        </p:blipFill>
        <p:spPr>
          <a:xfrm>
            <a:off x="6516216" y="3606603"/>
            <a:ext cx="2148758" cy="29969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26774" t="37098" r="27944" b="39802"/>
          <a:stretch/>
        </p:blipFill>
        <p:spPr>
          <a:xfrm>
            <a:off x="330063" y="1081285"/>
            <a:ext cx="8136904" cy="23762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27562" t="40600" r="56688" b="48900"/>
          <a:stretch/>
        </p:blipFill>
        <p:spPr>
          <a:xfrm>
            <a:off x="683567" y="4365104"/>
            <a:ext cx="480053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Параметры маршрутов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7168" t="46898" r="32276" b="25102"/>
          <a:stretch/>
        </p:blipFill>
        <p:spPr>
          <a:xfrm>
            <a:off x="611560" y="1484785"/>
            <a:ext cx="7416824" cy="2880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27561" t="53199" r="29521" b="27901"/>
          <a:stretch/>
        </p:blipFill>
        <p:spPr>
          <a:xfrm>
            <a:off x="539552" y="4725144"/>
            <a:ext cx="7488832" cy="1944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215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Параметры маршрутов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7168" t="46898" r="32276" b="25102"/>
          <a:stretch/>
        </p:blipFill>
        <p:spPr>
          <a:xfrm>
            <a:off x="611560" y="1484785"/>
            <a:ext cx="7416824" cy="2880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27561" t="53199" r="29521" b="27901"/>
          <a:stretch/>
        </p:blipFill>
        <p:spPr>
          <a:xfrm>
            <a:off x="539552" y="4725144"/>
            <a:ext cx="7488832" cy="1944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649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Параметры маршрутов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6774" t="32658" r="29520" b="38643"/>
          <a:stretch/>
        </p:blipFill>
        <p:spPr>
          <a:xfrm>
            <a:off x="683568" y="1417985"/>
            <a:ext cx="7992888" cy="29523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29137" t="52499" r="45663" b="43301"/>
          <a:stretch/>
        </p:blipFill>
        <p:spPr>
          <a:xfrm>
            <a:off x="583560" y="5168238"/>
            <a:ext cx="768085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Контроллеры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создание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9512" y="1411241"/>
            <a:ext cx="8842054" cy="505008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Если нам необходимо создать контроллер и модель в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Laravel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, то мы использовали следующие команды: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php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artisan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make:controller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TestController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Для создания контроллера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TestController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и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php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artisan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make:model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Test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Для создания модели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Test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33333"/>
                </a:solidFill>
                <a:latin typeface="Helvetica Neue"/>
              </a:rPr>
              <a:t>C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пособ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еще быстрее, для этого используйте команду: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php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artisan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make:controller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TestController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--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model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=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Test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 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После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Laravel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спросит хотите ли вы создать и модель, на что отвечаем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yes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96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Представления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41737" t="37799" r="40938" b="24401"/>
          <a:stretch/>
        </p:blipFill>
        <p:spPr>
          <a:xfrm>
            <a:off x="6660232" y="3907006"/>
            <a:ext cx="2405601" cy="29523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6774" t="25660" r="34245" b="51240"/>
          <a:stretch/>
        </p:blipFill>
        <p:spPr>
          <a:xfrm>
            <a:off x="467544" y="1246113"/>
            <a:ext cx="7128792" cy="23762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27956" t="64131" r="52751" b="28169"/>
          <a:stretch/>
        </p:blipFill>
        <p:spPr>
          <a:xfrm>
            <a:off x="611560" y="4365104"/>
            <a:ext cx="4811444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Blade: </a:t>
            </a:r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отображение данных в шаблоне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6774" t="42058" r="31489" b="29242"/>
          <a:stretch/>
        </p:blipFill>
        <p:spPr>
          <a:xfrm>
            <a:off x="1331640" y="1124744"/>
            <a:ext cx="6209716" cy="24018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7168" t="45841" r="45664" b="19859"/>
          <a:stretch/>
        </p:blipFill>
        <p:spPr>
          <a:xfrm>
            <a:off x="2502024" y="3717032"/>
            <a:ext cx="4139952" cy="29399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972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Дымовое и санитарное тестирование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196752"/>
            <a:ext cx="8676456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Smoke-тесты созданы для того, чтобы проверить основную функциональность и должны быть неотъемлемой частью процесса тестирования. Они могут включать что-то простое, вроде “Могу ли я зарегистрироваться?”. Smoke-тестирование предполагает ответы ДА/НЕТ и все </a:t>
            </a:r>
            <a:r>
              <a:rPr lang="ru-RU" sz="1600" dirty="0" err="1" smtClean="0"/>
              <a:t>тест-кейсы</a:t>
            </a:r>
            <a:r>
              <a:rPr lang="ru-RU" sz="1600" dirty="0" smtClean="0"/>
              <a:t> должны быть пройдены с положительным результатом. </a:t>
            </a:r>
            <a:r>
              <a:rPr lang="ru-RU" sz="1600" dirty="0" err="1" smtClean="0"/>
              <a:t>Smoke</a:t>
            </a:r>
            <a:r>
              <a:rPr lang="ru-RU" sz="1600" dirty="0" smtClean="0"/>
              <a:t> </a:t>
            </a:r>
            <a:r>
              <a:rPr lang="ru-RU" sz="1600" dirty="0" err="1" smtClean="0"/>
              <a:t>test</a:t>
            </a:r>
            <a:r>
              <a:rPr lang="ru-RU" sz="1600" dirty="0" smtClean="0"/>
              <a:t> должны быть быстрыми и легковесными, для того, чтобы их можно было запускать часто. Данный тип тестирования определяет, пригоден ли продукт для дальнейшего, более полного тестирования. В отличии от дымового (</a:t>
            </a:r>
            <a:r>
              <a:rPr lang="ru-RU" sz="1600" i="1" dirty="0" err="1" smtClean="0"/>
              <a:t>Smoke</a:t>
            </a:r>
            <a:r>
              <a:rPr lang="ru-RU" sz="1600" i="1" dirty="0" smtClean="0"/>
              <a:t> </a:t>
            </a:r>
            <a:r>
              <a:rPr lang="ru-RU" sz="1600" i="1" dirty="0" err="1" smtClean="0"/>
              <a:t>testing</a:t>
            </a:r>
            <a:r>
              <a:rPr lang="ru-RU" sz="1600" dirty="0" smtClean="0"/>
              <a:t>), </a:t>
            </a:r>
            <a:r>
              <a:rPr lang="ru-RU" sz="1600" b="1" dirty="0" smtClean="0"/>
              <a:t>санитарное тестирование</a:t>
            </a:r>
            <a:r>
              <a:rPr lang="ru-RU" sz="1600" dirty="0" smtClean="0"/>
              <a:t> (</a:t>
            </a:r>
            <a:r>
              <a:rPr lang="ru-RU" sz="1600" i="1" dirty="0" err="1" smtClean="0"/>
              <a:t>Sanity</a:t>
            </a:r>
            <a:r>
              <a:rPr lang="ru-RU" sz="1600" i="1" dirty="0" smtClean="0"/>
              <a:t> </a:t>
            </a:r>
            <a:r>
              <a:rPr lang="ru-RU" sz="1600" i="1" dirty="0" err="1" smtClean="0"/>
              <a:t>testing</a:t>
            </a:r>
            <a:r>
              <a:rPr lang="ru-RU" sz="1600" dirty="0" smtClean="0"/>
              <a:t>) </a:t>
            </a:r>
            <a:r>
              <a:rPr lang="ru-RU" sz="1600" b="1" dirty="0" smtClean="0"/>
              <a:t>направлено вглубь</a:t>
            </a:r>
            <a:r>
              <a:rPr lang="en-US" sz="1600" b="1" dirty="0" smtClean="0"/>
              <a:t> </a:t>
            </a:r>
            <a:r>
              <a:rPr lang="ru-RU" sz="1600" dirty="0" smtClean="0"/>
              <a:t>проверяемой функции, в то время как </a:t>
            </a:r>
            <a:r>
              <a:rPr lang="ru-RU" sz="1600" b="1" dirty="0" smtClean="0"/>
              <a:t>дымовое направлено вширь</a:t>
            </a:r>
            <a:r>
              <a:rPr lang="ru-RU" sz="1600" dirty="0" smtClean="0"/>
              <a:t>, для покрытия тестами как можно большего функционала в кратчайшие сроки.</a:t>
            </a:r>
            <a:endParaRPr lang="ru-RU" sz="1600" dirty="0"/>
          </a:p>
        </p:txBody>
      </p:sp>
      <p:pic>
        <p:nvPicPr>
          <p:cNvPr id="61444" name="Picture 4" descr="http://www.it-courses.by/wp-content/uploads/2014/02/SmokeTesting.jpg"/>
          <p:cNvPicPr>
            <a:picLocks noChangeAspect="1" noChangeArrowheads="1"/>
          </p:cNvPicPr>
          <p:nvPr/>
        </p:nvPicPr>
        <p:blipFill>
          <a:blip r:embed="rId4" cstate="print"/>
          <a:srcRect l="5385" t="10169" r="7386" b="9973"/>
          <a:stretch>
            <a:fillRect/>
          </a:stretch>
        </p:blipFill>
        <p:spPr bwMode="auto">
          <a:xfrm>
            <a:off x="2051720" y="3645024"/>
            <a:ext cx="5400600" cy="30003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Blade: </a:t>
            </a:r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управляющие конструкции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6381" t="36400" r="32670" b="36301"/>
          <a:stretch/>
        </p:blipFill>
        <p:spPr>
          <a:xfrm>
            <a:off x="644836" y="1484785"/>
            <a:ext cx="7488832" cy="2808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966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Миграции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7168" t="37948" r="27945" b="35452"/>
          <a:stretch/>
        </p:blipFill>
        <p:spPr>
          <a:xfrm>
            <a:off x="755576" y="1509921"/>
            <a:ext cx="8208912" cy="27363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Прямоугольник 4"/>
          <p:cNvSpPr/>
          <p:nvPr/>
        </p:nvSpPr>
        <p:spPr>
          <a:xfrm>
            <a:off x="611560" y="4941168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Menlo"/>
              </a:rPr>
              <a:t>php</a:t>
            </a:r>
            <a:r>
              <a:rPr lang="en-US" b="1" dirty="0">
                <a:solidFill>
                  <a:srgbClr val="FF0000"/>
                </a:solidFill>
                <a:latin typeface="Menlo"/>
              </a:rPr>
              <a:t> artisan </a:t>
            </a:r>
            <a:r>
              <a:rPr lang="en-US" b="1" dirty="0" err="1">
                <a:solidFill>
                  <a:srgbClr val="FF0000"/>
                </a:solidFill>
                <a:latin typeface="Menlo"/>
              </a:rPr>
              <a:t>make:migration</a:t>
            </a:r>
            <a:r>
              <a:rPr lang="en-US" b="1" dirty="0">
                <a:solidFill>
                  <a:srgbClr val="FF0000"/>
                </a:solidFill>
                <a:latin typeface="Menlo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Menlo"/>
              </a:rPr>
              <a:t>create_users_table</a:t>
            </a:r>
            <a:r>
              <a:rPr lang="en-US" b="1" dirty="0" smtClean="0">
                <a:solidFill>
                  <a:srgbClr val="FF0000"/>
                </a:solidFill>
                <a:latin typeface="Menlo"/>
              </a:rPr>
              <a:t> – </a:t>
            </a:r>
            <a:r>
              <a:rPr lang="ru-RU" b="1" dirty="0" smtClean="0">
                <a:solidFill>
                  <a:srgbClr val="FF0000"/>
                </a:solidFill>
                <a:latin typeface="Menlo"/>
              </a:rPr>
              <a:t>создание миграций</a:t>
            </a:r>
          </a:p>
          <a:p>
            <a:r>
              <a:rPr lang="en-US" b="1" dirty="0" err="1" smtClean="0">
                <a:solidFill>
                  <a:srgbClr val="FF0000"/>
                </a:solidFill>
                <a:latin typeface="Menlo"/>
              </a:rPr>
              <a:t>php</a:t>
            </a:r>
            <a:r>
              <a:rPr lang="en-US" b="1" dirty="0" smtClean="0">
                <a:solidFill>
                  <a:srgbClr val="FF0000"/>
                </a:solidFill>
                <a:latin typeface="Menlo"/>
              </a:rPr>
              <a:t> artisan migrate - </a:t>
            </a:r>
            <a:r>
              <a:rPr lang="ru-RU" b="1" dirty="0" smtClean="0">
                <a:solidFill>
                  <a:srgbClr val="FF0000"/>
                </a:solidFill>
                <a:latin typeface="Menlo"/>
              </a:rPr>
              <a:t>запуск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Запросы в базу данных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6774" t="43399" r="36214" b="27901"/>
          <a:stretch/>
        </p:blipFill>
        <p:spPr>
          <a:xfrm>
            <a:off x="755576" y="1246113"/>
            <a:ext cx="676875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Запросы в базу данных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6774" t="39170" r="27157" b="35484"/>
          <a:stretch/>
        </p:blipFill>
        <p:spPr>
          <a:xfrm>
            <a:off x="431032" y="1505065"/>
            <a:ext cx="8424936" cy="25202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6381" t="34300" r="34638" b="52401"/>
          <a:stretch/>
        </p:blipFill>
        <p:spPr>
          <a:xfrm>
            <a:off x="683568" y="4869160"/>
            <a:ext cx="7128792" cy="13681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624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Запросы в базу данных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6774" t="41299" r="29520" b="39101"/>
          <a:stretch/>
        </p:blipFill>
        <p:spPr>
          <a:xfrm>
            <a:off x="467544" y="1556792"/>
            <a:ext cx="7992888" cy="20162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26774" t="35000" r="33064" b="45401"/>
          <a:stretch/>
        </p:blipFill>
        <p:spPr>
          <a:xfrm>
            <a:off x="539552" y="4437112"/>
            <a:ext cx="7344816" cy="20162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9681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8" r="7414"/>
          <a:stretch>
            <a:fillRect/>
          </a:stretch>
        </p:blipFill>
        <p:spPr>
          <a:xfrm>
            <a:off x="0" y="1348365"/>
            <a:ext cx="8686800" cy="2971800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09600" y="1752600"/>
            <a:ext cx="7772400" cy="990599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3200" b="1" noProof="0" dirty="0" smtClean="0">
                <a:solidFill>
                  <a:srgbClr val="FFFFFF"/>
                </a:solidFill>
                <a:ea typeface="+mj-ea"/>
                <a:cs typeface="+mj-cs"/>
                <a:sym typeface="Lucida Grande" charset="0"/>
              </a:rPr>
              <a:t>Благодарю за внимание!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28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Регрессионное тестирование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196752"/>
            <a:ext cx="8676456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 smtClean="0"/>
              <a:t>Регрессионное тестирование (</a:t>
            </a:r>
            <a:r>
              <a:rPr lang="ru-RU" dirty="0" err="1" smtClean="0"/>
              <a:t>regression</a:t>
            </a:r>
            <a:r>
              <a:rPr lang="ru-RU" dirty="0" smtClean="0"/>
              <a:t> </a:t>
            </a:r>
            <a:r>
              <a:rPr lang="ru-RU" dirty="0" err="1" smtClean="0"/>
              <a:t>testing</a:t>
            </a:r>
            <a:r>
              <a:rPr lang="ru-RU" dirty="0" smtClean="0"/>
              <a:t>) – это механизм проверки, который направлен на обнаружение различных проблем в уже проверенных участках программ. Делается это не для окончательного убеждения в отсутствии неработающих участков кода, а чтобы найти и исправить регрессионные ошибки. Под ними понимают </a:t>
            </a:r>
            <a:r>
              <a:rPr lang="ru-RU" dirty="0" err="1" smtClean="0"/>
              <a:t>баги</a:t>
            </a:r>
            <a:r>
              <a:rPr lang="ru-RU" dirty="0" smtClean="0"/>
              <a:t>, которые появляются не во время написания программы, а при добавлении новых участков кода или исправлении допущенных ранее промахов в синтаксисе кода. </a:t>
            </a:r>
            <a:endParaRPr lang="ru-RU" dirty="0"/>
          </a:p>
        </p:txBody>
      </p:sp>
      <p:pic>
        <p:nvPicPr>
          <p:cNvPr id="57346" name="Picture 2" descr="регрессионное тестировани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429000"/>
            <a:ext cx="3810000" cy="3295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Функциональное тестирование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196752"/>
            <a:ext cx="8676456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 smtClean="0"/>
              <a:t>Функциональное тестирование является одним из ключевых видов тестирования, задача которого – установить соответствие разработанного программного обеспечения (ПО) исходным функциональным требованиям заказчика. То есть проведение функционального тестирования позволяет проверить способность информационной системы в определенных условиях решать задачи, нужные пользователям.</a:t>
            </a:r>
            <a:endParaRPr lang="ru-RU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 l="11222" t="69397" r="39166" b="8455"/>
          <a:stretch>
            <a:fillRect/>
          </a:stretch>
        </p:blipFill>
        <p:spPr bwMode="auto">
          <a:xfrm>
            <a:off x="611560" y="3428999"/>
            <a:ext cx="7776864" cy="27774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Кроссбраузерность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44016" y="1340768"/>
            <a:ext cx="8676456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err="1" smtClean="0"/>
              <a:t>Кроссбраузерность</a:t>
            </a:r>
            <a:r>
              <a:rPr lang="ru-RU" dirty="0" smtClean="0"/>
              <a:t> - это не что иное, как одинаковое отображение сайта в разных браузерах. Дело в том, что разные браузеры обязаны соблюдать общие правила и стандарты, но на деле оказывается все не так оптимистично. Зачастую случается так, что алгоритмы обработки html-кодов и каскадных таблиц </a:t>
            </a:r>
            <a:r>
              <a:rPr lang="ru-RU" dirty="0" err="1" smtClean="0"/>
              <a:t>css</a:t>
            </a:r>
            <a:r>
              <a:rPr lang="ru-RU" dirty="0" smtClean="0"/>
              <a:t> у них заметно различаются и поэтому не всегда один и тот же элемент функционирует одинаково в разных браузерах.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3429000"/>
            <a:ext cx="8568952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500" b="1" dirty="0" smtClean="0"/>
              <a:t>Как же добиться </a:t>
            </a:r>
            <a:r>
              <a:rPr lang="ru-RU" sz="1500" b="1" dirty="0" err="1" smtClean="0"/>
              <a:t>кроссбраузерности</a:t>
            </a:r>
            <a:r>
              <a:rPr lang="ru-RU" sz="1500" dirty="0" err="1" smtClean="0"/>
              <a:t>Прежде</a:t>
            </a:r>
            <a:r>
              <a:rPr lang="ru-RU" sz="1500" dirty="0" smtClean="0"/>
              <a:t> всего, обычными средствами </a:t>
            </a:r>
            <a:r>
              <a:rPr lang="ru-RU" sz="1500" dirty="0" err="1" smtClean="0"/>
              <a:t>css</a:t>
            </a:r>
            <a:r>
              <a:rPr lang="ru-RU" sz="1500" dirty="0" smtClean="0"/>
              <a:t>. А если этого не достаточно, то  придется воспользоваться помощью </a:t>
            </a:r>
            <a:r>
              <a:rPr lang="ru-RU" sz="1500" dirty="0" err="1" smtClean="0"/>
              <a:t>хаков</a:t>
            </a:r>
            <a:r>
              <a:rPr lang="ru-RU" sz="1500" dirty="0" smtClean="0"/>
              <a:t> - наборов специальных селекторов или правил, понимаемых только каким-то определенным браузером. Говоря простым языком, хаки – это обыкновенное форматирование элемента страницы, но с точным указанием браузера, для которого это форматирование выполняется. И если необходимо корректно отображать сайт, скажем, в трех браузерах, то нужно написать по "</a:t>
            </a:r>
            <a:r>
              <a:rPr lang="ru-RU" sz="1500" dirty="0" err="1" smtClean="0"/>
              <a:t>хаку</a:t>
            </a:r>
            <a:r>
              <a:rPr lang="ru-RU" sz="1500" dirty="0" smtClean="0"/>
              <a:t>" для каждого из этих браузеров.  Сами хаки можно найти в Интернете. Ресурсов, посвященных </a:t>
            </a:r>
            <a:r>
              <a:rPr lang="ru-RU" sz="1500" dirty="0" err="1" smtClean="0"/>
              <a:t>хакам</a:t>
            </a:r>
            <a:r>
              <a:rPr lang="ru-RU" sz="1500" dirty="0" smtClean="0"/>
              <a:t> и их применению вполне достаточно.</a:t>
            </a:r>
          </a:p>
          <a:p>
            <a:pPr algn="just"/>
            <a:r>
              <a:rPr lang="ru-RU" sz="1500" dirty="0" smtClean="0"/>
              <a:t>    А если браузеров больше трех плюс еще их различные версии, то на "прописывание" </a:t>
            </a:r>
            <a:r>
              <a:rPr lang="ru-RU" sz="1500" dirty="0" err="1" smtClean="0"/>
              <a:t>хаков</a:t>
            </a:r>
            <a:r>
              <a:rPr lang="ru-RU" sz="1500" dirty="0" smtClean="0"/>
              <a:t> уйдет немало времени, а если допустить, что автор сайта является новичком и далек от программирования, то что делать в таком случае?</a:t>
            </a:r>
          </a:p>
          <a:p>
            <a:pPr algn="just"/>
            <a:r>
              <a:rPr lang="ru-RU" sz="1500" dirty="0" smtClean="0"/>
              <a:t>    Ответ однозначен - просто использовать те элементы при верстке html-кода, которые во всех требуемых браузерах отображаются одинаково.</a:t>
            </a:r>
            <a:endParaRPr lang="ru-RU" sz="1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Условные комментарии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1161618"/>
            <a:ext cx="8676456" cy="1754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Браузеры IE давно поддерживают так называемые условные комментарии (</a:t>
            </a:r>
            <a:r>
              <a:rPr lang="ru-RU" dirty="0" err="1" smtClean="0"/>
              <a:t>Conditional</a:t>
            </a:r>
            <a:r>
              <a:rPr lang="ru-RU" dirty="0" smtClean="0"/>
              <a:t> </a:t>
            </a:r>
            <a:r>
              <a:rPr lang="ru-RU" dirty="0" err="1" smtClean="0"/>
              <a:t>Comments</a:t>
            </a:r>
            <a:r>
              <a:rPr lang="ru-RU" dirty="0" smtClean="0"/>
              <a:t>), которые позволяют делать </a:t>
            </a:r>
            <a:r>
              <a:rPr lang="ru-RU" dirty="0" err="1" smtClean="0"/>
              <a:t>контент</a:t>
            </a:r>
            <a:r>
              <a:rPr lang="ru-RU" dirty="0" smtClean="0"/>
              <a:t> видимым только для IE. Условные комментарии – это просто специальным образом сформированные HTML комментарии, которые понимают только определенные версии </a:t>
            </a:r>
            <a:r>
              <a:rPr lang="ru-RU" dirty="0" err="1" smtClean="0"/>
              <a:t>Internet</a:t>
            </a:r>
            <a:r>
              <a:rPr lang="ru-RU" dirty="0" smtClean="0"/>
              <a:t> </a:t>
            </a:r>
            <a:r>
              <a:rPr lang="ru-RU" dirty="0" err="1" smtClean="0"/>
              <a:t>Explorer’a</a:t>
            </a:r>
            <a:r>
              <a:rPr lang="ru-RU" dirty="0" smtClean="0"/>
              <a:t> для </a:t>
            </a:r>
            <a:r>
              <a:rPr lang="ru-RU" dirty="0" err="1" smtClean="0"/>
              <a:t>Windows</a:t>
            </a:r>
            <a:r>
              <a:rPr lang="ru-RU" dirty="0" smtClean="0"/>
              <a:t>. Для примера вы можете использовать условные комментарии для исправления </a:t>
            </a:r>
            <a:r>
              <a:rPr lang="ru-RU" dirty="0" err="1" smtClean="0"/>
              <a:t>бага</a:t>
            </a:r>
            <a:r>
              <a:rPr lang="ru-RU" dirty="0" smtClean="0"/>
              <a:t> прозрачности PNG в IE.</a:t>
            </a:r>
            <a:endParaRPr lang="ru-RU" dirty="0"/>
          </a:p>
        </p:txBody>
      </p: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251520" y="3284984"/>
            <a:ext cx="8676456" cy="33239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Для их использования нужно :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Сначала создать общую таблицу стилей для всех браузеров, без каких-либо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хаков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, чтобы потом продолжить работу по исправлению ошибок при отображении страницы в IE.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Потом таблица стилей с исправленными ошибками сохраняется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отельно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 и становится таблицей стилей для всех версий IE (например, 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cs typeface="Arial" pitchFamily="34" charset="0"/>
              </a:rPr>
              <a:t>all-ie.css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Сохраните отдельно таблицы стилей с исправлениями ошибок отдельно для каждой версии IE (например, 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cs typeface="Arial" pitchFamily="34" charset="0"/>
              </a:rPr>
              <a:t>ie-5.0.css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Далее необходимо последовательно подключить эти таблицы стилей через HTML-код с помощью условных комментариев.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Синтаксис условных комментариев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1161618"/>
            <a:ext cx="867645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Приведенный условный комментарий будет понят браузерами IE5, IE5.5 и IE6, а также IE7 и IE8:</a:t>
            </a:r>
            <a:endParaRPr lang="ru-RU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 t="41039" r="71650" b="51761"/>
          <a:stretch>
            <a:fillRect/>
          </a:stretch>
        </p:blipFill>
        <p:spPr bwMode="auto">
          <a:xfrm>
            <a:off x="611560" y="2276872"/>
            <a:ext cx="7258406" cy="11521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251520" y="3861048"/>
            <a:ext cx="867645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Приведенный условный комментарий будет понят браузерами IE6</a:t>
            </a:r>
            <a:endParaRPr lang="ru-RU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 cstate="print"/>
          <a:srcRect t="47078" r="71650" b="46442"/>
          <a:stretch>
            <a:fillRect/>
          </a:stretch>
        </p:blipFill>
        <p:spPr bwMode="auto">
          <a:xfrm>
            <a:off x="251520" y="4689140"/>
            <a:ext cx="8316924" cy="11881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CSS </a:t>
            </a:r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ХАКИ в 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IE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08720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1161618"/>
            <a:ext cx="8676456" cy="31393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Чтобы не загромождать HTML-код объявлением нескольких таблиц стилей или, если требуется сохранить единственный CSS-файл можно написать отдельные стили, которые будут работать только в IE. Причем, есть вариант как для IE6, так и для IE7. 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/>
              <a:t>Для IE всех версий.</a:t>
            </a:r>
            <a:r>
              <a:rPr lang="ru-RU" dirty="0" smtClean="0"/>
              <a:t> Если поставить перед свойством две наклонные черты ( // ), оно будет восприниматься лишь браузерами IE всех версий. Другие браузеры такое свойство проигнорируют.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/>
              <a:t>Для IE6</a:t>
            </a:r>
            <a:r>
              <a:rPr lang="ru-RU" dirty="0" smtClean="0"/>
              <a:t> существует возможность поставить минус (-) или нижнее подчеркивание (_) перед свойством, при этом IE7 не отреагирует на него. Можно также использовать конструкцию: </a:t>
            </a:r>
            <a:endParaRPr lang="ru-RU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/>
          <a:srcRect l="1350" t="61550" r="75250" b="24050"/>
          <a:stretch>
            <a:fillRect/>
          </a:stretch>
        </p:blipFill>
        <p:spPr bwMode="auto">
          <a:xfrm>
            <a:off x="1331640" y="4509120"/>
            <a:ext cx="6107088" cy="20882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5413</TotalTime>
  <Words>680</Words>
  <Application>Microsoft Office PowerPoint</Application>
  <PresentationFormat>Экран (4:3)</PresentationFormat>
  <Paragraphs>206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Arial</vt:lpstr>
      <vt:lpstr>Arial Unicode MS</vt:lpstr>
      <vt:lpstr>Calibri</vt:lpstr>
      <vt:lpstr>Helvetica Neue</vt:lpstr>
      <vt:lpstr>Lucida Grande</vt:lpstr>
      <vt:lpstr>Menlo</vt:lpstr>
      <vt:lpstr>PT Sans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итогам  первого проекта  краудсорсинговой платформы  «Бренд 2020»</dc:title>
  <dc:creator>user</dc:creator>
  <cp:lastModifiedBy>Сергей Герасименко</cp:lastModifiedBy>
  <cp:revision>506</cp:revision>
  <dcterms:created xsi:type="dcterms:W3CDTF">2013-08-07T14:23:10Z</dcterms:created>
  <dcterms:modified xsi:type="dcterms:W3CDTF">2019-07-22T11:30:32Z</dcterms:modified>
</cp:coreProperties>
</file>